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9EE8"/>
    <a:srgbClr val="71A6F5"/>
    <a:srgbClr val="2DC1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68" d="100"/>
          <a:sy n="68" d="100"/>
        </p:scale>
        <p:origin x="9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7AAB-AA2A-4639-A682-3D3B95F0B3B6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69C8-F0F1-4786-AA73-AA22B6577A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27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7AAB-AA2A-4639-A682-3D3B95F0B3B6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69C8-F0F1-4786-AA73-AA22B6577A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983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7AAB-AA2A-4639-A682-3D3B95F0B3B6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69C8-F0F1-4786-AA73-AA22B6577A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108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7AAB-AA2A-4639-A682-3D3B95F0B3B6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69C8-F0F1-4786-AA73-AA22B6577A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499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7AAB-AA2A-4639-A682-3D3B95F0B3B6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69C8-F0F1-4786-AA73-AA22B6577A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289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7AAB-AA2A-4639-A682-3D3B95F0B3B6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69C8-F0F1-4786-AA73-AA22B6577A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763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7AAB-AA2A-4639-A682-3D3B95F0B3B6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69C8-F0F1-4786-AA73-AA22B6577A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781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7AAB-AA2A-4639-A682-3D3B95F0B3B6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69C8-F0F1-4786-AA73-AA22B6577A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374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7AAB-AA2A-4639-A682-3D3B95F0B3B6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69C8-F0F1-4786-AA73-AA22B6577A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88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7AAB-AA2A-4639-A682-3D3B95F0B3B6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69C8-F0F1-4786-AA73-AA22B6577A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858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7AAB-AA2A-4639-A682-3D3B95F0B3B6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69C8-F0F1-4786-AA73-AA22B6577A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40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97AAB-AA2A-4639-A682-3D3B95F0B3B6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369C8-F0F1-4786-AA73-AA22B6577A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594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C174913-A5B7-AF2F-EDC4-4F3535B1CD43}"/>
              </a:ext>
            </a:extLst>
          </p:cNvPr>
          <p:cNvSpPr/>
          <p:nvPr/>
        </p:nvSpPr>
        <p:spPr>
          <a:xfrm>
            <a:off x="3786271" y="4127075"/>
            <a:ext cx="1717140" cy="255681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463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97AAA74D-F36F-5BA6-22AA-8D86EDD89238}"/>
              </a:ext>
            </a:extLst>
          </p:cNvPr>
          <p:cNvSpPr/>
          <p:nvPr/>
        </p:nvSpPr>
        <p:spPr>
          <a:xfrm>
            <a:off x="3786271" y="1167793"/>
            <a:ext cx="1717139" cy="291670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1909C5-BD3A-2DBC-222E-A9C818F40B59}"/>
              </a:ext>
            </a:extLst>
          </p:cNvPr>
          <p:cNvSpPr txBox="1"/>
          <p:nvPr/>
        </p:nvSpPr>
        <p:spPr>
          <a:xfrm>
            <a:off x="508633" y="191604"/>
            <a:ext cx="9025016" cy="54245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sz="2925" dirty="0">
                <a:solidFill>
                  <a:schemeClr val="bg1"/>
                </a:solidFill>
                <a:latin typeface="Gill Sans Ultra Bold Condensed" panose="020B0A06020104020203" pitchFamily="34" charset="0"/>
              </a:rPr>
              <a:t>Development of Children’s Understanding of Language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754930-0715-BBF4-EA99-A0F02DA6E81F}"/>
              </a:ext>
            </a:extLst>
          </p:cNvPr>
          <p:cNvSpPr txBox="1"/>
          <p:nvPr/>
        </p:nvSpPr>
        <p:spPr>
          <a:xfrm>
            <a:off x="157765" y="1137930"/>
            <a:ext cx="1673711" cy="5509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100" b="1" dirty="0"/>
              <a:t>Ability to understand one word of information that carries meaning. </a:t>
            </a:r>
          </a:p>
          <a:p>
            <a:endParaRPr lang="en-GB" sz="1100" dirty="0"/>
          </a:p>
          <a:p>
            <a:r>
              <a:rPr lang="en-GB" sz="1100" b="1" dirty="0"/>
              <a:t>Develops : </a:t>
            </a:r>
            <a:r>
              <a:rPr lang="en-GB" sz="1100" dirty="0"/>
              <a:t>By age 12-15 months</a:t>
            </a:r>
          </a:p>
          <a:p>
            <a:endParaRPr lang="en-GB" sz="1100" dirty="0"/>
          </a:p>
          <a:p>
            <a:r>
              <a:rPr lang="en-GB" sz="1100" b="1" dirty="0"/>
              <a:t>Example: </a:t>
            </a:r>
          </a:p>
          <a:p>
            <a:r>
              <a:rPr lang="en-GB" sz="1100" dirty="0"/>
              <a:t>Able to give everyday objects upon request (understanding single word nouns). “Can I have the </a:t>
            </a:r>
            <a:r>
              <a:rPr lang="en-GB" sz="1100" u="sng" dirty="0"/>
              <a:t>apple</a:t>
            </a:r>
            <a:r>
              <a:rPr lang="en-GB" sz="1100" dirty="0"/>
              <a:t>”.</a:t>
            </a:r>
          </a:p>
          <a:p>
            <a:endParaRPr lang="en-GB" sz="1100" dirty="0"/>
          </a:p>
          <a:p>
            <a:r>
              <a:rPr lang="en-GB" sz="1100" b="1" dirty="0"/>
              <a:t>Activity to develop 1KWL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Have a range of objects in-front of the child, and without pointing at the object ask them to give one to you. “Give me the </a:t>
            </a:r>
            <a:r>
              <a:rPr lang="en-GB" sz="1100" u="sng" dirty="0"/>
              <a:t>bea</a:t>
            </a:r>
            <a:r>
              <a:rPr lang="en-GB" sz="1100" dirty="0"/>
              <a:t>r”.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Have a doll, and ask the child to point to features of it. “Point to the doll’s </a:t>
            </a:r>
            <a:r>
              <a:rPr lang="en-GB" sz="1100" u="sng" dirty="0"/>
              <a:t>eyes</a:t>
            </a:r>
            <a:r>
              <a:rPr lang="en-GB" sz="1100" dirty="0"/>
              <a:t>”.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When reading  book, as them to point to something in the book. </a:t>
            </a:r>
          </a:p>
          <a:p>
            <a:r>
              <a:rPr lang="en-GB" sz="1100" dirty="0"/>
              <a:t>*Always model the correct answer if they don’t get it right.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D29A71-FC52-ECE3-8069-589EE759B779}"/>
              </a:ext>
            </a:extLst>
          </p:cNvPr>
          <p:cNvSpPr txBox="1"/>
          <p:nvPr/>
        </p:nvSpPr>
        <p:spPr>
          <a:xfrm>
            <a:off x="105933" y="799376"/>
            <a:ext cx="218394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1 Key Word Level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5BF468-7060-55E1-36D0-F6954D628023}"/>
              </a:ext>
            </a:extLst>
          </p:cNvPr>
          <p:cNvSpPr txBox="1"/>
          <p:nvPr/>
        </p:nvSpPr>
        <p:spPr>
          <a:xfrm>
            <a:off x="1937653" y="1122600"/>
            <a:ext cx="1742441" cy="550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100" b="1" dirty="0"/>
              <a:t>Ability to understand sentences and instructions containing 2 pieces of information/key words. </a:t>
            </a:r>
          </a:p>
          <a:p>
            <a:endParaRPr lang="en-GB" sz="1100" b="1" dirty="0"/>
          </a:p>
          <a:p>
            <a:r>
              <a:rPr lang="en-GB" sz="1100" b="1" dirty="0"/>
              <a:t>Understands action words – “make dolly jump/sleep/run”. </a:t>
            </a:r>
          </a:p>
          <a:p>
            <a:endParaRPr lang="en-GB" sz="1100" b="1" dirty="0"/>
          </a:p>
          <a:p>
            <a:r>
              <a:rPr lang="en-GB" sz="1100" b="1" dirty="0"/>
              <a:t>Develops: </a:t>
            </a:r>
            <a:r>
              <a:rPr lang="en-GB" sz="1100" dirty="0"/>
              <a:t>By age 2.5 years. </a:t>
            </a:r>
          </a:p>
          <a:p>
            <a:endParaRPr lang="en-GB" sz="1100" dirty="0"/>
          </a:p>
          <a:p>
            <a:r>
              <a:rPr lang="en-GB" sz="1100" dirty="0"/>
              <a:t>Example: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They are able to follow simple instructions, like put the </a:t>
            </a:r>
            <a:r>
              <a:rPr lang="en-GB" sz="1100" u="sng" dirty="0"/>
              <a:t>bear</a:t>
            </a:r>
            <a:r>
              <a:rPr lang="en-GB" sz="1100" dirty="0"/>
              <a:t> in the </a:t>
            </a:r>
            <a:r>
              <a:rPr lang="en-GB" sz="1100" u="sng" dirty="0"/>
              <a:t>box</a:t>
            </a:r>
            <a:r>
              <a:rPr lang="en-GB" sz="1100" dirty="0"/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Give me the </a:t>
            </a:r>
            <a:r>
              <a:rPr lang="en-GB" sz="1100" u="sng" dirty="0"/>
              <a:t>hat</a:t>
            </a:r>
            <a:r>
              <a:rPr lang="en-GB" sz="1100" dirty="0"/>
              <a:t> and the </a:t>
            </a:r>
            <a:r>
              <a:rPr lang="en-GB" sz="1100" u="sng" dirty="0"/>
              <a:t>gloves</a:t>
            </a:r>
            <a:r>
              <a:rPr lang="en-GB" sz="1100" dirty="0"/>
              <a:t>. </a:t>
            </a:r>
          </a:p>
          <a:p>
            <a:endParaRPr lang="en-GB" sz="1100" dirty="0"/>
          </a:p>
          <a:p>
            <a:r>
              <a:rPr lang="en-GB" sz="1100" b="1" dirty="0"/>
              <a:t>Activity to help develop 2KWL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Have a doll and a bear. Ask the child to make the </a:t>
            </a:r>
            <a:r>
              <a:rPr lang="en-GB" sz="1100" u="sng" dirty="0"/>
              <a:t>bear</a:t>
            </a:r>
            <a:r>
              <a:rPr lang="en-GB" sz="1100" dirty="0"/>
              <a:t> </a:t>
            </a:r>
            <a:r>
              <a:rPr lang="en-GB" sz="1100" u="sng" dirty="0"/>
              <a:t>jump, run, sleep, jump, fly</a:t>
            </a:r>
            <a:r>
              <a:rPr lang="en-GB" sz="1100" dirty="0"/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Have a doll and a bear and some fruit out in-front of the child. Ask them to give the </a:t>
            </a:r>
            <a:r>
              <a:rPr lang="en-GB" sz="1100" u="sng" dirty="0"/>
              <a:t>doll</a:t>
            </a:r>
            <a:r>
              <a:rPr lang="en-GB" sz="1100" dirty="0"/>
              <a:t> the </a:t>
            </a:r>
            <a:r>
              <a:rPr lang="en-GB" sz="1100" u="sng" dirty="0"/>
              <a:t>apple</a:t>
            </a:r>
            <a:r>
              <a:rPr lang="en-GB" sz="1100" dirty="0"/>
              <a:t>, or the </a:t>
            </a:r>
            <a:r>
              <a:rPr lang="en-GB" sz="1100" u="sng" dirty="0"/>
              <a:t>bear </a:t>
            </a:r>
            <a:r>
              <a:rPr lang="en-GB" sz="1100" dirty="0"/>
              <a:t>the </a:t>
            </a:r>
            <a:r>
              <a:rPr lang="en-GB" sz="1100" u="sng" dirty="0"/>
              <a:t>banana</a:t>
            </a:r>
            <a:r>
              <a:rPr lang="en-GB" sz="1100" dirty="0"/>
              <a:t> etc.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7C02A3-C471-1B4D-E62D-8F29D9C958EB}"/>
              </a:ext>
            </a:extLst>
          </p:cNvPr>
          <p:cNvSpPr txBox="1"/>
          <p:nvPr/>
        </p:nvSpPr>
        <p:spPr>
          <a:xfrm>
            <a:off x="2037671" y="776322"/>
            <a:ext cx="30532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2 Key </a:t>
            </a:r>
            <a:r>
              <a:rPr lang="en-GB" sz="16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Word</a:t>
            </a:r>
            <a:r>
              <a:rPr lang="en-GB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Level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F945EC-F376-827F-1104-F5D2E2BDD832}"/>
              </a:ext>
            </a:extLst>
          </p:cNvPr>
          <p:cNvSpPr txBox="1"/>
          <p:nvPr/>
        </p:nvSpPr>
        <p:spPr>
          <a:xfrm>
            <a:off x="5680449" y="738452"/>
            <a:ext cx="32519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3 Key Word Level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D346438-D281-4B84-F5F1-3BC819B00DDA}"/>
              </a:ext>
            </a:extLst>
          </p:cNvPr>
          <p:cNvSpPr txBox="1"/>
          <p:nvPr/>
        </p:nvSpPr>
        <p:spPr>
          <a:xfrm>
            <a:off x="5766805" y="1090566"/>
            <a:ext cx="1717139" cy="567847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100" b="1" dirty="0"/>
              <a:t>Ability to understand sentences and instructions containing 3 pieces of information/key words. </a:t>
            </a:r>
          </a:p>
          <a:p>
            <a:endParaRPr lang="en-GB" sz="1100" b="1" dirty="0"/>
          </a:p>
          <a:p>
            <a:r>
              <a:rPr lang="en-GB" sz="1100" b="1" dirty="0"/>
              <a:t>Understands some basic concepts:</a:t>
            </a:r>
          </a:p>
          <a:p>
            <a:r>
              <a:rPr lang="en-GB" sz="1100" b="1" dirty="0"/>
              <a:t>Prepositions: in, on, under</a:t>
            </a:r>
          </a:p>
          <a:p>
            <a:r>
              <a:rPr lang="en-GB" sz="1100" b="1" dirty="0"/>
              <a:t>Size: big, little. </a:t>
            </a:r>
          </a:p>
          <a:p>
            <a:r>
              <a:rPr lang="en-GB" sz="1100" b="1" dirty="0"/>
              <a:t>Colour and number 1-5. </a:t>
            </a:r>
          </a:p>
          <a:p>
            <a:endParaRPr lang="en-GB" sz="1100" b="1" dirty="0"/>
          </a:p>
          <a:p>
            <a:r>
              <a:rPr lang="en-GB" sz="1100" b="1" dirty="0"/>
              <a:t>Develops: </a:t>
            </a:r>
            <a:r>
              <a:rPr lang="en-GB" sz="1100" dirty="0"/>
              <a:t>By </a:t>
            </a:r>
            <a:r>
              <a:rPr lang="en-GB" sz="1100" b="1" dirty="0"/>
              <a:t>a</a:t>
            </a:r>
            <a:r>
              <a:rPr lang="en-GB" sz="1100" dirty="0"/>
              <a:t>ge 3.5 years. </a:t>
            </a:r>
          </a:p>
          <a:p>
            <a:endParaRPr lang="en-GB" sz="1100" dirty="0"/>
          </a:p>
          <a:p>
            <a:r>
              <a:rPr lang="en-GB" sz="1100" b="1" dirty="0"/>
              <a:t>Activity to help develop 3KWL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Have multiple small and big toys like toy animals and dolls, a box and a bag. Ask the child to: “Put the </a:t>
            </a:r>
            <a:r>
              <a:rPr lang="en-GB" sz="1100" u="sng" dirty="0"/>
              <a:t>doll</a:t>
            </a:r>
            <a:r>
              <a:rPr lang="en-GB" sz="1100" dirty="0"/>
              <a:t> </a:t>
            </a:r>
            <a:r>
              <a:rPr lang="en-GB" sz="1100" u="sng" dirty="0"/>
              <a:t>under </a:t>
            </a:r>
            <a:r>
              <a:rPr lang="en-GB" sz="1100" dirty="0"/>
              <a:t>the </a:t>
            </a:r>
            <a:r>
              <a:rPr lang="en-GB" sz="1100" u="sng" dirty="0"/>
              <a:t>box</a:t>
            </a:r>
            <a:r>
              <a:rPr lang="en-GB" sz="1100" dirty="0"/>
              <a:t>”. “Put the </a:t>
            </a:r>
            <a:r>
              <a:rPr lang="en-GB" sz="1100" u="sng" dirty="0"/>
              <a:t>dinosaur</a:t>
            </a:r>
            <a:r>
              <a:rPr lang="en-GB" sz="1100" dirty="0"/>
              <a:t> </a:t>
            </a:r>
            <a:r>
              <a:rPr lang="en-GB" sz="1100" u="sng" dirty="0"/>
              <a:t>in</a:t>
            </a:r>
            <a:r>
              <a:rPr lang="en-GB" sz="1100" dirty="0"/>
              <a:t> the </a:t>
            </a:r>
            <a:r>
              <a:rPr lang="en-GB" sz="1100" u="sng" dirty="0"/>
              <a:t>bag” etc.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Remove the box. Then you can ask about size. Ask the child to put the </a:t>
            </a:r>
            <a:r>
              <a:rPr lang="en-GB" sz="1100" u="sng" dirty="0"/>
              <a:t>small</a:t>
            </a:r>
            <a:r>
              <a:rPr lang="en-GB" sz="1100" dirty="0"/>
              <a:t> </a:t>
            </a:r>
            <a:r>
              <a:rPr lang="en-GB" sz="1100" u="sng" dirty="0"/>
              <a:t>doll</a:t>
            </a:r>
            <a:r>
              <a:rPr lang="en-GB" sz="1100" dirty="0"/>
              <a:t> </a:t>
            </a:r>
            <a:r>
              <a:rPr lang="en-GB" sz="1100" u="sng" dirty="0"/>
              <a:t>in</a:t>
            </a:r>
            <a:r>
              <a:rPr lang="en-GB" sz="1100" dirty="0"/>
              <a:t> the bag. </a:t>
            </a:r>
          </a:p>
          <a:p>
            <a:r>
              <a:rPr lang="en-GB" sz="1100" dirty="0"/>
              <a:t>Always make sure the instruction only contains 3 key pieces of information to understand. </a:t>
            </a:r>
          </a:p>
          <a:p>
            <a:endParaRPr lang="en-GB" sz="1100" dirty="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E9345348-C0A4-337D-BC80-E242D9A8627B}"/>
              </a:ext>
            </a:extLst>
          </p:cNvPr>
          <p:cNvSpPr/>
          <p:nvPr/>
        </p:nvSpPr>
        <p:spPr>
          <a:xfrm rot="1511365">
            <a:off x="1686916" y="781451"/>
            <a:ext cx="393949" cy="30684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 dirty="0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20ED8482-4092-BEF5-A47F-2D2B95E47808}"/>
              </a:ext>
            </a:extLst>
          </p:cNvPr>
          <p:cNvSpPr/>
          <p:nvPr/>
        </p:nvSpPr>
        <p:spPr>
          <a:xfrm rot="1884196">
            <a:off x="3660186" y="1088571"/>
            <a:ext cx="659165" cy="2799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046441E-887E-B465-108A-08BA2BEC7D4A}"/>
              </a:ext>
            </a:extLst>
          </p:cNvPr>
          <p:cNvSpPr txBox="1"/>
          <p:nvPr/>
        </p:nvSpPr>
        <p:spPr>
          <a:xfrm>
            <a:off x="3844102" y="1197030"/>
            <a:ext cx="167430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VERBS </a:t>
            </a:r>
          </a:p>
          <a:p>
            <a:r>
              <a:rPr lang="en-GB" sz="1100" dirty="0"/>
              <a:t>If they are having difficulty with understanding verbs (action words) you could: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Play Simon says where they have to do some actions like jump, run, sleep, walk.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Get some animals and vehicles and get them to make the object do what you say. </a:t>
            </a:r>
          </a:p>
          <a:p>
            <a:r>
              <a:rPr lang="en-GB" sz="1100" dirty="0"/>
              <a:t>*Always model the correct verb if they get it wrong</a:t>
            </a:r>
            <a:r>
              <a:rPr lang="en-GB" sz="1200" dirty="0"/>
              <a:t>. </a:t>
            </a: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2ECAD416-2873-003E-C2FE-DEB6A0CF2997}"/>
              </a:ext>
            </a:extLst>
          </p:cNvPr>
          <p:cNvSpPr/>
          <p:nvPr/>
        </p:nvSpPr>
        <p:spPr>
          <a:xfrm rot="20076166">
            <a:off x="5133119" y="1279380"/>
            <a:ext cx="659165" cy="37510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9BD6D79-15F1-A99D-E5B0-95C085837007}"/>
              </a:ext>
            </a:extLst>
          </p:cNvPr>
          <p:cNvSpPr txBox="1"/>
          <p:nvPr/>
        </p:nvSpPr>
        <p:spPr>
          <a:xfrm>
            <a:off x="3860634" y="4204816"/>
            <a:ext cx="1630623" cy="2564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PREPOSITIONS</a:t>
            </a:r>
          </a:p>
          <a:p>
            <a:r>
              <a:rPr lang="en-GB" sz="1100" dirty="0"/>
              <a:t>If they are having difficulty with understanding prepositions, you could get them an object, and you tell them to put it in a bag, under the chair, on the table etc as quickly as they can. Make sure to model the correct action if they get it wrong. </a:t>
            </a:r>
            <a:endParaRPr lang="en-GB" sz="1400" dirty="0"/>
          </a:p>
          <a:p>
            <a:endParaRPr lang="en-GB" sz="1463" dirty="0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CB344136-9C12-83C8-FBC5-B42C4911B2EB}"/>
              </a:ext>
            </a:extLst>
          </p:cNvPr>
          <p:cNvSpPr/>
          <p:nvPr/>
        </p:nvSpPr>
        <p:spPr>
          <a:xfrm rot="9499606">
            <a:off x="5024885" y="4447052"/>
            <a:ext cx="659165" cy="37510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C0AC687-821E-9DC1-0FFE-FA3F748A0877}"/>
              </a:ext>
            </a:extLst>
          </p:cNvPr>
          <p:cNvSpPr txBox="1"/>
          <p:nvPr/>
        </p:nvSpPr>
        <p:spPr>
          <a:xfrm>
            <a:off x="7329245" y="723864"/>
            <a:ext cx="263386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 dirty="0">
                <a:solidFill>
                  <a:srgbClr val="FA9EE8"/>
                </a:solidFill>
              </a:rPr>
              <a:t>Blank Levels of Questioning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2F02F1E-6DDA-C749-A1B8-7C37DF16DF6B}"/>
              </a:ext>
            </a:extLst>
          </p:cNvPr>
          <p:cNvSpPr txBox="1"/>
          <p:nvPr/>
        </p:nvSpPr>
        <p:spPr>
          <a:xfrm>
            <a:off x="7732340" y="1062418"/>
            <a:ext cx="1914274" cy="5678478"/>
          </a:xfrm>
          <a:prstGeom prst="rect">
            <a:avLst/>
          </a:prstGeom>
          <a:solidFill>
            <a:srgbClr val="FA9EE8"/>
          </a:solidFill>
        </p:spPr>
        <p:txBody>
          <a:bodyPr wrap="square" rtlCol="0">
            <a:spAutoFit/>
          </a:bodyPr>
          <a:lstStyle/>
          <a:p>
            <a:r>
              <a:rPr lang="en-GB" sz="1100" b="1" dirty="0"/>
              <a:t>Understanding of abstract language. </a:t>
            </a:r>
          </a:p>
          <a:p>
            <a:endParaRPr lang="en-GB" sz="1100" dirty="0"/>
          </a:p>
          <a:p>
            <a:r>
              <a:rPr lang="en-GB" sz="1100" b="1" dirty="0"/>
              <a:t>Level 1 – Naming supported by pictures. (Age 3yrs)</a:t>
            </a:r>
          </a:p>
          <a:p>
            <a:r>
              <a:rPr lang="en-GB" sz="1100" dirty="0"/>
              <a:t>Have some pictures and you could ask: </a:t>
            </a:r>
          </a:p>
          <a:p>
            <a:r>
              <a:rPr lang="en-GB" sz="1100" dirty="0"/>
              <a:t>- What is this? </a:t>
            </a:r>
          </a:p>
          <a:p>
            <a:r>
              <a:rPr lang="en-GB" sz="1100" dirty="0"/>
              <a:t>- Point to an object.</a:t>
            </a:r>
          </a:p>
          <a:p>
            <a:r>
              <a:rPr lang="en-GB" sz="1100" dirty="0"/>
              <a:t>- Find another </a:t>
            </a:r>
            <a:r>
              <a:rPr lang="en-GB" sz="1100" i="1" dirty="0"/>
              <a:t>apple</a:t>
            </a:r>
            <a:r>
              <a:rPr lang="en-GB" sz="1100" dirty="0"/>
              <a:t> like this. </a:t>
            </a:r>
          </a:p>
          <a:p>
            <a:endParaRPr lang="en-GB" sz="1100" dirty="0"/>
          </a:p>
          <a:p>
            <a:r>
              <a:rPr lang="en-GB" sz="1100" b="1" dirty="0"/>
              <a:t>Level 2 – Describing supported by pictures. (Age 3yrs)</a:t>
            </a:r>
          </a:p>
          <a:p>
            <a:r>
              <a:rPr lang="en-GB" sz="1100" b="1" dirty="0"/>
              <a:t> </a:t>
            </a:r>
            <a:r>
              <a:rPr lang="en-GB" sz="1100" dirty="0"/>
              <a:t>Have some pictures and you could ask: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Show me something you eat with (object function).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Show me what goes with this (knife + fork, bucket + spade).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Here is an apple. Show me another fruit. (categorisation)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Show me something else that is red/round/4 </a:t>
            </a:r>
            <a:r>
              <a:rPr lang="en-GB" sz="1100" i="1" dirty="0"/>
              <a:t>apples</a:t>
            </a:r>
            <a:r>
              <a:rPr lang="en-GB" sz="1100" dirty="0"/>
              <a:t>/soft etc…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Ask who? What? Where? questions about a picture or story. E.g. where is Sam, what is Sam doing, who is Sam with etc.</a:t>
            </a:r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303D1D6F-5AC7-E68E-CD0F-84BFA909388C}"/>
              </a:ext>
            </a:extLst>
          </p:cNvPr>
          <p:cNvSpPr/>
          <p:nvPr/>
        </p:nvSpPr>
        <p:spPr>
          <a:xfrm rot="343719">
            <a:off x="7074284" y="1160694"/>
            <a:ext cx="516499" cy="31310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</p:spTree>
    <p:extLst>
      <p:ext uri="{BB962C8B-B14F-4D97-AF65-F5344CB8AC3E}">
        <p14:creationId xmlns:p14="http://schemas.microsoft.com/office/powerpoint/2010/main" val="2130373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1174</TotalTime>
  <Words>664</Words>
  <Application>Microsoft Office PowerPoint</Application>
  <PresentationFormat>A4 Paper (210x297 mm)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Ultra Bold Condensed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Gough</dc:creator>
  <cp:lastModifiedBy>HOMER, Hayley (THE ROYAL WOLVERHAMPTON NHS TRUST)</cp:lastModifiedBy>
  <cp:revision>11</cp:revision>
  <dcterms:created xsi:type="dcterms:W3CDTF">2023-03-22T15:17:34Z</dcterms:created>
  <dcterms:modified xsi:type="dcterms:W3CDTF">2023-05-16T10:54:00Z</dcterms:modified>
</cp:coreProperties>
</file>