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9EE8"/>
    <a:srgbClr val="71A6F5"/>
    <a:srgbClr val="2DC1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68" d="100"/>
          <a:sy n="68" d="100"/>
        </p:scale>
        <p:origin x="9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7AAB-AA2A-4639-A682-3D3B95F0B3B6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69C8-F0F1-4786-AA73-AA22B6577A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27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7AAB-AA2A-4639-A682-3D3B95F0B3B6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69C8-F0F1-4786-AA73-AA22B6577A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983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7AAB-AA2A-4639-A682-3D3B95F0B3B6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69C8-F0F1-4786-AA73-AA22B6577A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108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7AAB-AA2A-4639-A682-3D3B95F0B3B6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69C8-F0F1-4786-AA73-AA22B6577A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499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7AAB-AA2A-4639-A682-3D3B95F0B3B6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69C8-F0F1-4786-AA73-AA22B6577A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289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7AAB-AA2A-4639-A682-3D3B95F0B3B6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69C8-F0F1-4786-AA73-AA22B6577A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763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7AAB-AA2A-4639-A682-3D3B95F0B3B6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69C8-F0F1-4786-AA73-AA22B6577A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781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7AAB-AA2A-4639-A682-3D3B95F0B3B6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69C8-F0F1-4786-AA73-AA22B6577A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374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7AAB-AA2A-4639-A682-3D3B95F0B3B6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69C8-F0F1-4786-AA73-AA22B6577A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88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7AAB-AA2A-4639-A682-3D3B95F0B3B6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69C8-F0F1-4786-AA73-AA22B6577A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858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7AAB-AA2A-4639-A682-3D3B95F0B3B6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69C8-F0F1-4786-AA73-AA22B6577A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40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97AAB-AA2A-4639-A682-3D3B95F0B3B6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369C8-F0F1-4786-AA73-AA22B6577A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594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91909C5-BD3A-2DBC-222E-A9C818F40B59}"/>
              </a:ext>
            </a:extLst>
          </p:cNvPr>
          <p:cNvSpPr txBox="1"/>
          <p:nvPr/>
        </p:nvSpPr>
        <p:spPr>
          <a:xfrm>
            <a:off x="508633" y="191604"/>
            <a:ext cx="9025016" cy="54245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925" dirty="0">
                <a:solidFill>
                  <a:schemeClr val="bg1"/>
                </a:solidFill>
                <a:latin typeface="Gill Sans Ultra Bold Condensed" panose="020B0A06020104020203" pitchFamily="34" charset="0"/>
              </a:rPr>
              <a:t>Attention and Listening and Early Language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754930-0715-BBF4-EA99-A0F02DA6E81F}"/>
              </a:ext>
            </a:extLst>
          </p:cNvPr>
          <p:cNvSpPr txBox="1"/>
          <p:nvPr/>
        </p:nvSpPr>
        <p:spPr>
          <a:xfrm>
            <a:off x="186371" y="1569359"/>
            <a:ext cx="2569677" cy="280076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100" dirty="0"/>
              <a:t>Positive reminders – “good waiting”, “good listening”. </a:t>
            </a:r>
          </a:p>
          <a:p>
            <a:endParaRPr lang="en-GB" sz="1100" dirty="0"/>
          </a:p>
          <a:p>
            <a:r>
              <a:rPr lang="en-GB" sz="1100" dirty="0"/>
              <a:t>Reminders for ‘its Billy’s turn, then your turn’</a:t>
            </a:r>
          </a:p>
          <a:p>
            <a:endParaRPr lang="en-GB" sz="1100" dirty="0"/>
          </a:p>
          <a:p>
            <a:r>
              <a:rPr lang="en-GB" sz="1100" dirty="0"/>
              <a:t>Reduce distraction and noise where possible </a:t>
            </a:r>
          </a:p>
          <a:p>
            <a:endParaRPr lang="en-GB" sz="1100" dirty="0"/>
          </a:p>
          <a:p>
            <a:r>
              <a:rPr lang="en-GB" sz="1100" dirty="0"/>
              <a:t>To gain and sustain their attention use their name before giving an instruction/direction. This may include a light touch</a:t>
            </a:r>
          </a:p>
          <a:p>
            <a:endParaRPr lang="en-GB" sz="1100" dirty="0"/>
          </a:p>
          <a:p>
            <a:r>
              <a:rPr lang="en-GB" sz="1100" dirty="0"/>
              <a:t>Hold items at your eye line to encourage eye contact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D29A71-FC52-ECE3-8069-589EE759B779}"/>
              </a:ext>
            </a:extLst>
          </p:cNvPr>
          <p:cNvSpPr txBox="1"/>
          <p:nvPr/>
        </p:nvSpPr>
        <p:spPr>
          <a:xfrm>
            <a:off x="622554" y="756049"/>
            <a:ext cx="238754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Ways to encourage positive attention and listening skills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5BF468-7060-55E1-36D0-F6954D628023}"/>
              </a:ext>
            </a:extLst>
          </p:cNvPr>
          <p:cNvSpPr txBox="1"/>
          <p:nvPr/>
        </p:nvSpPr>
        <p:spPr>
          <a:xfrm>
            <a:off x="2903075" y="1562269"/>
            <a:ext cx="3007531" cy="28007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100" b="1" i="1" dirty="0"/>
              <a:t>I’ve got something in my bucket, in my bucket, in my bucket.</a:t>
            </a:r>
          </a:p>
          <a:p>
            <a:r>
              <a:rPr lang="en-GB" sz="1100" b="1" i="1" dirty="0"/>
              <a:t>I’ve got something in my bucket, what can it be? </a:t>
            </a:r>
          </a:p>
          <a:p>
            <a:endParaRPr lang="en-GB" sz="1100" b="1" dirty="0"/>
          </a:p>
          <a:p>
            <a:r>
              <a:rPr lang="en-GB" sz="1100" dirty="0"/>
              <a:t>Objects/activities should be new and exciting, not part of the Nursery routine or usual play equipment. </a:t>
            </a:r>
          </a:p>
          <a:p>
            <a:endParaRPr lang="en-GB" sz="1100" dirty="0"/>
          </a:p>
          <a:p>
            <a:r>
              <a:rPr lang="en-GB" sz="1100" dirty="0"/>
              <a:t>Children should be encouraged to look at activities, but not reach out to touch. </a:t>
            </a:r>
          </a:p>
          <a:p>
            <a:r>
              <a:rPr lang="en-GB" sz="1100" dirty="0"/>
              <a:t>If the child reaches out, put the item/s back in the bucket</a:t>
            </a:r>
          </a:p>
          <a:p>
            <a:endParaRPr lang="en-GB" sz="1100" dirty="0"/>
          </a:p>
          <a:p>
            <a:r>
              <a:rPr lang="en-GB" sz="1100" b="1" dirty="0"/>
              <a:t>TOP TIP: </a:t>
            </a:r>
            <a:r>
              <a:rPr lang="en-GB" sz="1100" dirty="0"/>
              <a:t>The Attention Bucket is not about language. Once language is used, please incorporate some language activities.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7C02A3-C471-1B4D-E62D-8F29D9C958EB}"/>
              </a:ext>
            </a:extLst>
          </p:cNvPr>
          <p:cNvSpPr txBox="1"/>
          <p:nvPr/>
        </p:nvSpPr>
        <p:spPr>
          <a:xfrm>
            <a:off x="3241975" y="707095"/>
            <a:ext cx="19988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The Attention Bucket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F945EC-F376-827F-1104-F5D2E2BDD832}"/>
              </a:ext>
            </a:extLst>
          </p:cNvPr>
          <p:cNvSpPr txBox="1"/>
          <p:nvPr/>
        </p:nvSpPr>
        <p:spPr>
          <a:xfrm>
            <a:off x="6031515" y="768651"/>
            <a:ext cx="325193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Additional activities with the focus still on attention and turn taking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D346438-D281-4B84-F5F1-3BC819B00DDA}"/>
              </a:ext>
            </a:extLst>
          </p:cNvPr>
          <p:cNvSpPr txBox="1"/>
          <p:nvPr/>
        </p:nvSpPr>
        <p:spPr>
          <a:xfrm>
            <a:off x="6031514" y="1552682"/>
            <a:ext cx="3688115" cy="280076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100" dirty="0"/>
              <a:t>Use a bag as opposed to the bucket – but with the same principle of the ‘surprise!’</a:t>
            </a:r>
          </a:p>
          <a:p>
            <a:endParaRPr lang="en-GB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Turn- taking</a:t>
            </a:r>
          </a:p>
          <a:p>
            <a:r>
              <a:rPr lang="en-GB" sz="1100" dirty="0"/>
              <a:t>Try an inset puzzle, building a model with blocks, building a track, dressing a doll, posting in a post box. </a:t>
            </a:r>
          </a:p>
          <a:p>
            <a:endParaRPr lang="en-GB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Singing and adding an extra element for each turn</a:t>
            </a:r>
          </a:p>
          <a:p>
            <a:pPr algn="ctr"/>
            <a:r>
              <a:rPr lang="en-GB" sz="1100" dirty="0"/>
              <a:t>‘Old McDonald had a farm’</a:t>
            </a:r>
          </a:p>
          <a:p>
            <a:pPr algn="ctr"/>
            <a:r>
              <a:rPr lang="en-GB" sz="1100" dirty="0"/>
              <a:t>‘The Wheels on the </a:t>
            </a:r>
            <a:r>
              <a:rPr lang="en-GB" sz="1100" dirty="0" err="1"/>
              <a:t>bus’</a:t>
            </a:r>
            <a:endParaRPr lang="en-GB" sz="1100" dirty="0"/>
          </a:p>
          <a:p>
            <a:pPr algn="ctr"/>
            <a:endParaRPr lang="en-GB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Labelling activities with turn taking</a:t>
            </a:r>
          </a:p>
          <a:p>
            <a:r>
              <a:rPr lang="en-GB" sz="1100" dirty="0"/>
              <a:t>Nouns in a bag e.g. ‘cat’, ‘cup’</a:t>
            </a:r>
          </a:p>
          <a:p>
            <a:r>
              <a:rPr lang="en-GB" sz="1100" dirty="0"/>
              <a:t>Verbs with picture cards e.g. ‘jumping’, ‘sleeping’</a:t>
            </a:r>
          </a:p>
          <a:p>
            <a:endParaRPr lang="en-GB" sz="1100" dirty="0"/>
          </a:p>
          <a:p>
            <a:endParaRPr lang="en-GB" sz="11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DE6032-154D-8200-D495-F1144B74408A}"/>
              </a:ext>
            </a:extLst>
          </p:cNvPr>
          <p:cNvSpPr txBox="1"/>
          <p:nvPr/>
        </p:nvSpPr>
        <p:spPr>
          <a:xfrm>
            <a:off x="186371" y="4636037"/>
            <a:ext cx="9490570" cy="1846659"/>
          </a:xfrm>
          <a:prstGeom prst="rect">
            <a:avLst/>
          </a:prstGeom>
          <a:solidFill>
            <a:srgbClr val="FA9EE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Imitation of symbolic sounds, working towards repetitive words. </a:t>
            </a:r>
          </a:p>
          <a:p>
            <a:pPr algn="ctr"/>
            <a:endParaRPr lang="en-GB" sz="1200" dirty="0"/>
          </a:p>
          <a:p>
            <a:pPr algn="r"/>
            <a:r>
              <a:rPr lang="en-GB" sz="1200" b="1" dirty="0"/>
              <a:t>TRY: </a:t>
            </a:r>
            <a:r>
              <a:rPr lang="en-GB" sz="1200" dirty="0"/>
              <a:t>Can the child imitate actions in Nursery rhymes</a:t>
            </a:r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r>
              <a:rPr lang="en-GB" sz="1200" dirty="0"/>
              <a:t>Core words alongside the use of Makaton or Aided Language Displays – </a:t>
            </a:r>
            <a:r>
              <a:rPr lang="en-GB" sz="1200" b="1" dirty="0"/>
              <a:t>THINK: </a:t>
            </a:r>
            <a:r>
              <a:rPr lang="en-GB" sz="1200" dirty="0"/>
              <a:t>What do we use language for? </a:t>
            </a:r>
          </a:p>
          <a:p>
            <a:pPr algn="ctr"/>
            <a:endParaRPr lang="en-GB" sz="1200" dirty="0"/>
          </a:p>
          <a:p>
            <a:pPr algn="ctr"/>
            <a:r>
              <a:rPr lang="en-GB" sz="1200" b="1" dirty="0"/>
              <a:t>“more” </a:t>
            </a:r>
            <a:r>
              <a:rPr lang="en-GB" sz="1200" dirty="0"/>
              <a:t>to request         </a:t>
            </a:r>
            <a:r>
              <a:rPr lang="en-GB" sz="1200" b="1" dirty="0"/>
              <a:t>“go” </a:t>
            </a:r>
            <a:r>
              <a:rPr lang="en-GB" sz="1200" dirty="0"/>
              <a:t>and </a:t>
            </a:r>
            <a:r>
              <a:rPr lang="en-GB" sz="1200" b="1" dirty="0"/>
              <a:t>“stop” </a:t>
            </a:r>
            <a:r>
              <a:rPr lang="en-GB" sz="1200" dirty="0"/>
              <a:t>to comment/direct         </a:t>
            </a:r>
            <a:r>
              <a:rPr lang="en-GB" sz="1200" b="1" dirty="0"/>
              <a:t>“finished” </a:t>
            </a:r>
            <a:r>
              <a:rPr lang="en-GB" sz="1200" dirty="0"/>
              <a:t>to comment         </a:t>
            </a:r>
            <a:r>
              <a:rPr lang="en-GB" sz="1200" b="1" dirty="0"/>
              <a:t>“your turn” </a:t>
            </a:r>
            <a:r>
              <a:rPr lang="en-GB" sz="1200" dirty="0"/>
              <a:t>to direct         </a:t>
            </a:r>
            <a:r>
              <a:rPr lang="en-GB" sz="1200" b="1" dirty="0"/>
              <a:t>“my turn” </a:t>
            </a:r>
            <a:r>
              <a:rPr lang="en-GB" sz="1200" dirty="0"/>
              <a:t>to request</a:t>
            </a:r>
          </a:p>
          <a:p>
            <a:endParaRPr lang="en-GB" dirty="0"/>
          </a:p>
        </p:txBody>
      </p:sp>
      <p:pic>
        <p:nvPicPr>
          <p:cNvPr id="6" name="Graphic 5" descr="Puppy outline">
            <a:extLst>
              <a:ext uri="{FF2B5EF4-FFF2-40B4-BE49-F238E27FC236}">
                <a16:creationId xmlns:a16="http://schemas.microsoft.com/office/drawing/2014/main" id="{74FD9E2B-783A-C76E-20EE-3D34AF0D20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9059" y="4801453"/>
            <a:ext cx="559147" cy="559147"/>
          </a:xfrm>
          <a:prstGeom prst="rect">
            <a:avLst/>
          </a:prstGeom>
        </p:spPr>
      </p:pic>
      <p:pic>
        <p:nvPicPr>
          <p:cNvPr id="13" name="Graphic 12" descr="Car with solid fill">
            <a:extLst>
              <a:ext uri="{FF2B5EF4-FFF2-40B4-BE49-F238E27FC236}">
                <a16:creationId xmlns:a16="http://schemas.microsoft.com/office/drawing/2014/main" id="{A60A3435-06F4-F7C3-20BD-782DA93CA5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0894" y="4852585"/>
            <a:ext cx="480503" cy="480503"/>
          </a:xfrm>
          <a:prstGeom prst="rect">
            <a:avLst/>
          </a:prstGeom>
        </p:spPr>
      </p:pic>
      <p:pic>
        <p:nvPicPr>
          <p:cNvPr id="15" name="Graphic 14" descr="Toy Train with solid fill">
            <a:extLst>
              <a:ext uri="{FF2B5EF4-FFF2-40B4-BE49-F238E27FC236}">
                <a16:creationId xmlns:a16="http://schemas.microsoft.com/office/drawing/2014/main" id="{D4F344F4-3632-4846-3A73-9341172EC21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59124" y="4876451"/>
            <a:ext cx="457200" cy="457200"/>
          </a:xfrm>
          <a:prstGeom prst="rect">
            <a:avLst/>
          </a:prstGeom>
        </p:spPr>
      </p:pic>
      <p:pic>
        <p:nvPicPr>
          <p:cNvPr id="17" name="Graphic 16" descr="Rubber duck outline">
            <a:extLst>
              <a:ext uri="{FF2B5EF4-FFF2-40B4-BE49-F238E27FC236}">
                <a16:creationId xmlns:a16="http://schemas.microsoft.com/office/drawing/2014/main" id="{55F9327B-E824-24F8-CFA9-F7DE2453EE9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864051" y="4890733"/>
            <a:ext cx="457200" cy="457200"/>
          </a:xfrm>
          <a:prstGeom prst="rect">
            <a:avLst/>
          </a:prstGeom>
        </p:spPr>
      </p:pic>
      <p:pic>
        <p:nvPicPr>
          <p:cNvPr id="19" name="Graphic 18" descr="Bubbles outline">
            <a:extLst>
              <a:ext uri="{FF2B5EF4-FFF2-40B4-BE49-F238E27FC236}">
                <a16:creationId xmlns:a16="http://schemas.microsoft.com/office/drawing/2014/main" id="{B57B4B94-DB33-44DB-E1ED-E979D8B694A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939896" y="4924856"/>
            <a:ext cx="457200" cy="457200"/>
          </a:xfrm>
          <a:prstGeom prst="rect">
            <a:avLst/>
          </a:prstGeom>
        </p:spPr>
      </p:pic>
      <p:pic>
        <p:nvPicPr>
          <p:cNvPr id="21" name="Graphic 20" descr="Crash with solid fill">
            <a:extLst>
              <a:ext uri="{FF2B5EF4-FFF2-40B4-BE49-F238E27FC236}">
                <a16:creationId xmlns:a16="http://schemas.microsoft.com/office/drawing/2014/main" id="{E454E77A-0779-D4DB-0B0F-E38574F2437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463087" y="4916451"/>
            <a:ext cx="474010" cy="474010"/>
          </a:xfrm>
          <a:prstGeom prst="rect">
            <a:avLst/>
          </a:prstGeom>
        </p:spPr>
      </p:pic>
      <p:pic>
        <p:nvPicPr>
          <p:cNvPr id="23" name="Graphic 22" descr="Surprised face outline outline">
            <a:extLst>
              <a:ext uri="{FF2B5EF4-FFF2-40B4-BE49-F238E27FC236}">
                <a16:creationId xmlns:a16="http://schemas.microsoft.com/office/drawing/2014/main" id="{E1E87092-E941-8B41-529E-77A45CB13D1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015741" y="5012288"/>
            <a:ext cx="386577" cy="386577"/>
          </a:xfrm>
          <a:prstGeom prst="rect">
            <a:avLst/>
          </a:prstGeom>
        </p:spPr>
      </p:pic>
      <p:pic>
        <p:nvPicPr>
          <p:cNvPr id="25" name="Graphic 24" descr="Arrow Up outline">
            <a:extLst>
              <a:ext uri="{FF2B5EF4-FFF2-40B4-BE49-F238E27FC236}">
                <a16:creationId xmlns:a16="http://schemas.microsoft.com/office/drawing/2014/main" id="{D1296D06-4FEC-D06F-3ACD-996046F369C2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383551" y="5033440"/>
            <a:ext cx="474010" cy="327160"/>
          </a:xfrm>
          <a:prstGeom prst="rect">
            <a:avLst/>
          </a:prstGeom>
        </p:spPr>
      </p:pic>
      <p:sp>
        <p:nvSpPr>
          <p:cNvPr id="26" name="Arrow: Right 25">
            <a:extLst>
              <a:ext uri="{FF2B5EF4-FFF2-40B4-BE49-F238E27FC236}">
                <a16:creationId xmlns:a16="http://schemas.microsoft.com/office/drawing/2014/main" id="{09F392E2-A086-D502-CCCB-EC6ACC89D62E}"/>
              </a:ext>
            </a:extLst>
          </p:cNvPr>
          <p:cNvSpPr/>
          <p:nvPr/>
        </p:nvSpPr>
        <p:spPr>
          <a:xfrm>
            <a:off x="2483964" y="5025643"/>
            <a:ext cx="305079" cy="1168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373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2006</TotalTime>
  <Words>364</Words>
  <Application>Microsoft Office PowerPoint</Application>
  <PresentationFormat>A4 Paper (210x297 mm)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Ultra Bold Condensed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Gough</dc:creator>
  <cp:lastModifiedBy>HOMER, Hayley (THE ROYAL WOLVERHAMPTON NHS TRUST)</cp:lastModifiedBy>
  <cp:revision>15</cp:revision>
  <dcterms:created xsi:type="dcterms:W3CDTF">2023-03-22T15:17:34Z</dcterms:created>
  <dcterms:modified xsi:type="dcterms:W3CDTF">2023-05-16T10:55:24Z</dcterms:modified>
</cp:coreProperties>
</file>