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7DE3"/>
    <a:srgbClr val="03ABBD"/>
    <a:srgbClr val="00C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7" d="100"/>
          <a:sy n="47" d="100"/>
        </p:scale>
        <p:origin x="219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698A266-9C97-45C3-A47E-3CACCBC3F0A2}" type="datetimeFigureOut">
              <a:rPr lang="en-GB" smtClean="0"/>
              <a:t>16/05/2023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365CFC-277C-436C-9732-FB97F1D05968}" type="slidenum">
              <a:rPr lang="en-GB" smtClean="0"/>
              <a:t>‹#›</a:t>
            </a:fld>
            <a:endParaRPr lang="en-GB"/>
          </a:p>
        </p:txBody>
      </p:sp>
    </p:spTree>
    <p:extLst>
      <p:ext uri="{BB962C8B-B14F-4D97-AF65-F5344CB8AC3E}">
        <p14:creationId xmlns:p14="http://schemas.microsoft.com/office/powerpoint/2010/main" val="1305384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98A266-9C97-45C3-A47E-3CACCBC3F0A2}" type="datetimeFigureOut">
              <a:rPr lang="en-GB" smtClean="0"/>
              <a:t>16/05/2023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365CFC-277C-436C-9732-FB97F1D05968}" type="slidenum">
              <a:rPr lang="en-GB" smtClean="0"/>
              <a:t>‹#›</a:t>
            </a:fld>
            <a:endParaRPr lang="en-GB"/>
          </a:p>
        </p:txBody>
      </p:sp>
    </p:spTree>
    <p:extLst>
      <p:ext uri="{BB962C8B-B14F-4D97-AF65-F5344CB8AC3E}">
        <p14:creationId xmlns:p14="http://schemas.microsoft.com/office/powerpoint/2010/main" val="2016451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98A266-9C97-45C3-A47E-3CACCBC3F0A2}" type="datetimeFigureOut">
              <a:rPr lang="en-GB" smtClean="0"/>
              <a:t>16/05/2023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365CFC-277C-436C-9732-FB97F1D05968}" type="slidenum">
              <a:rPr lang="en-GB" smtClean="0"/>
              <a:t>‹#›</a:t>
            </a:fld>
            <a:endParaRPr lang="en-GB"/>
          </a:p>
        </p:txBody>
      </p:sp>
    </p:spTree>
    <p:extLst>
      <p:ext uri="{BB962C8B-B14F-4D97-AF65-F5344CB8AC3E}">
        <p14:creationId xmlns:p14="http://schemas.microsoft.com/office/powerpoint/2010/main" val="1777819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698A266-9C97-45C3-A47E-3CACCBC3F0A2}" type="datetimeFigureOut">
              <a:rPr lang="en-GB" smtClean="0"/>
              <a:t>16/05/2023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365CFC-277C-436C-9732-FB97F1D05968}" type="slidenum">
              <a:rPr lang="en-GB" smtClean="0"/>
              <a:t>‹#›</a:t>
            </a:fld>
            <a:endParaRPr lang="en-GB"/>
          </a:p>
        </p:txBody>
      </p:sp>
    </p:spTree>
    <p:extLst>
      <p:ext uri="{BB962C8B-B14F-4D97-AF65-F5344CB8AC3E}">
        <p14:creationId xmlns:p14="http://schemas.microsoft.com/office/powerpoint/2010/main" val="34786525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98A266-9C97-45C3-A47E-3CACCBC3F0A2}" type="datetimeFigureOut">
              <a:rPr lang="en-GB" smtClean="0"/>
              <a:t>16/05/2023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B365CFC-277C-436C-9732-FB97F1D05968}" type="slidenum">
              <a:rPr lang="en-GB" smtClean="0"/>
              <a:t>‹#›</a:t>
            </a:fld>
            <a:endParaRPr lang="en-GB"/>
          </a:p>
        </p:txBody>
      </p:sp>
    </p:spTree>
    <p:extLst>
      <p:ext uri="{BB962C8B-B14F-4D97-AF65-F5344CB8AC3E}">
        <p14:creationId xmlns:p14="http://schemas.microsoft.com/office/powerpoint/2010/main" val="18038166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698A266-9C97-45C3-A47E-3CACCBC3F0A2}" type="datetimeFigureOut">
              <a:rPr lang="en-GB" smtClean="0"/>
              <a:t>16/05/2023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365CFC-277C-436C-9732-FB97F1D05968}" type="slidenum">
              <a:rPr lang="en-GB" smtClean="0"/>
              <a:t>‹#›</a:t>
            </a:fld>
            <a:endParaRPr lang="en-GB"/>
          </a:p>
        </p:txBody>
      </p:sp>
    </p:spTree>
    <p:extLst>
      <p:ext uri="{BB962C8B-B14F-4D97-AF65-F5344CB8AC3E}">
        <p14:creationId xmlns:p14="http://schemas.microsoft.com/office/powerpoint/2010/main" val="3434635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698A266-9C97-45C3-A47E-3CACCBC3F0A2}" type="datetimeFigureOut">
              <a:rPr lang="en-GB" smtClean="0"/>
              <a:t>16/05/2023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B365CFC-277C-436C-9732-FB97F1D05968}" type="slidenum">
              <a:rPr lang="en-GB" smtClean="0"/>
              <a:t>‹#›</a:t>
            </a:fld>
            <a:endParaRPr lang="en-GB"/>
          </a:p>
        </p:txBody>
      </p:sp>
    </p:spTree>
    <p:extLst>
      <p:ext uri="{BB962C8B-B14F-4D97-AF65-F5344CB8AC3E}">
        <p14:creationId xmlns:p14="http://schemas.microsoft.com/office/powerpoint/2010/main" val="40115257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698A266-9C97-45C3-A47E-3CACCBC3F0A2}" type="datetimeFigureOut">
              <a:rPr lang="en-GB" smtClean="0"/>
              <a:t>16/05/2023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B365CFC-277C-436C-9732-FB97F1D05968}" type="slidenum">
              <a:rPr lang="en-GB" smtClean="0"/>
              <a:t>‹#›</a:t>
            </a:fld>
            <a:endParaRPr lang="en-GB"/>
          </a:p>
        </p:txBody>
      </p:sp>
    </p:spTree>
    <p:extLst>
      <p:ext uri="{BB962C8B-B14F-4D97-AF65-F5344CB8AC3E}">
        <p14:creationId xmlns:p14="http://schemas.microsoft.com/office/powerpoint/2010/main" val="18974447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98A266-9C97-45C3-A47E-3CACCBC3F0A2}" type="datetimeFigureOut">
              <a:rPr lang="en-GB" smtClean="0"/>
              <a:t>16/05/2023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B365CFC-277C-436C-9732-FB97F1D05968}" type="slidenum">
              <a:rPr lang="en-GB" smtClean="0"/>
              <a:t>‹#›</a:t>
            </a:fld>
            <a:endParaRPr lang="en-GB"/>
          </a:p>
        </p:txBody>
      </p:sp>
    </p:spTree>
    <p:extLst>
      <p:ext uri="{BB962C8B-B14F-4D97-AF65-F5344CB8AC3E}">
        <p14:creationId xmlns:p14="http://schemas.microsoft.com/office/powerpoint/2010/main" val="39686416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698A266-9C97-45C3-A47E-3CACCBC3F0A2}" type="datetimeFigureOut">
              <a:rPr lang="en-GB" smtClean="0"/>
              <a:t>16/05/2023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365CFC-277C-436C-9732-FB97F1D05968}" type="slidenum">
              <a:rPr lang="en-GB" smtClean="0"/>
              <a:t>‹#›</a:t>
            </a:fld>
            <a:endParaRPr lang="en-GB"/>
          </a:p>
        </p:txBody>
      </p:sp>
    </p:spTree>
    <p:extLst>
      <p:ext uri="{BB962C8B-B14F-4D97-AF65-F5344CB8AC3E}">
        <p14:creationId xmlns:p14="http://schemas.microsoft.com/office/powerpoint/2010/main" val="28754044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F698A266-9C97-45C3-A47E-3CACCBC3F0A2}" type="datetimeFigureOut">
              <a:rPr lang="en-GB" smtClean="0"/>
              <a:t>16/05/2023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B365CFC-277C-436C-9732-FB97F1D05968}" type="slidenum">
              <a:rPr lang="en-GB" smtClean="0"/>
              <a:t>‹#›</a:t>
            </a:fld>
            <a:endParaRPr lang="en-GB"/>
          </a:p>
        </p:txBody>
      </p:sp>
    </p:spTree>
    <p:extLst>
      <p:ext uri="{BB962C8B-B14F-4D97-AF65-F5344CB8AC3E}">
        <p14:creationId xmlns:p14="http://schemas.microsoft.com/office/powerpoint/2010/main" val="32796412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F698A266-9C97-45C3-A47E-3CACCBC3F0A2}" type="datetimeFigureOut">
              <a:rPr lang="en-GB" smtClean="0"/>
              <a:t>16/05/2023</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0B365CFC-277C-436C-9732-FB97F1D05968}" type="slidenum">
              <a:rPr lang="en-GB" smtClean="0"/>
              <a:t>‹#›</a:t>
            </a:fld>
            <a:endParaRPr lang="en-GB"/>
          </a:p>
        </p:txBody>
      </p:sp>
    </p:spTree>
    <p:extLst>
      <p:ext uri="{BB962C8B-B14F-4D97-AF65-F5344CB8AC3E}">
        <p14:creationId xmlns:p14="http://schemas.microsoft.com/office/powerpoint/2010/main" val="324957605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3ABBD"/>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08370C4-A6FA-BED7-94EF-746D11638969}"/>
              </a:ext>
            </a:extLst>
          </p:cNvPr>
          <p:cNvSpPr txBox="1"/>
          <p:nvPr/>
        </p:nvSpPr>
        <p:spPr>
          <a:xfrm>
            <a:off x="250742" y="171450"/>
            <a:ext cx="6356515" cy="1016439"/>
          </a:xfrm>
          <a:prstGeom prst="rect">
            <a:avLst/>
          </a:prstGeom>
          <a:solidFill>
            <a:srgbClr val="002060"/>
          </a:solidFill>
        </p:spPr>
        <p:txBody>
          <a:bodyPr wrap="square" rtlCol="0">
            <a:spAutoFit/>
          </a:bodyPr>
          <a:lstStyle/>
          <a:p>
            <a:pPr algn="ctr"/>
            <a:r>
              <a:rPr lang="en-GB" sz="2925" dirty="0">
                <a:solidFill>
                  <a:schemeClr val="bg1"/>
                </a:solidFill>
                <a:latin typeface="Gill Sans Ultra Bold Condensed" panose="020B0A06020104020203" pitchFamily="34" charset="0"/>
              </a:rPr>
              <a:t>Development of Children’s Expressive (Use of) Language </a:t>
            </a:r>
          </a:p>
        </p:txBody>
      </p:sp>
      <p:sp>
        <p:nvSpPr>
          <p:cNvPr id="5" name="TextBox 4">
            <a:extLst>
              <a:ext uri="{FF2B5EF4-FFF2-40B4-BE49-F238E27FC236}">
                <a16:creationId xmlns:a16="http://schemas.microsoft.com/office/drawing/2014/main" id="{3677187D-5B09-5EA8-5C27-390AD17F9DC2}"/>
              </a:ext>
            </a:extLst>
          </p:cNvPr>
          <p:cNvSpPr txBox="1"/>
          <p:nvPr/>
        </p:nvSpPr>
        <p:spPr>
          <a:xfrm>
            <a:off x="100577" y="1547894"/>
            <a:ext cx="2052073" cy="892552"/>
          </a:xfrm>
          <a:prstGeom prst="rect">
            <a:avLst/>
          </a:prstGeom>
          <a:solidFill>
            <a:schemeClr val="accent6">
              <a:lumMod val="60000"/>
              <a:lumOff val="40000"/>
            </a:schemeClr>
          </a:solidFill>
        </p:spPr>
        <p:txBody>
          <a:bodyPr wrap="square" rtlCol="0">
            <a:spAutoFit/>
          </a:bodyPr>
          <a:lstStyle/>
          <a:p>
            <a:r>
              <a:rPr lang="en-GB" sz="1400" b="1" dirty="0">
                <a:solidFill>
                  <a:schemeClr val="bg1"/>
                </a:solidFill>
              </a:rPr>
              <a:t>Labelling Nouns (objects)</a:t>
            </a:r>
          </a:p>
          <a:p>
            <a:r>
              <a:rPr lang="en-GB" sz="1200" dirty="0"/>
              <a:t>15-18m : 20 words</a:t>
            </a:r>
          </a:p>
          <a:p>
            <a:r>
              <a:rPr lang="en-GB" sz="1200" dirty="0"/>
              <a:t>18m-2yrs: 50 words</a:t>
            </a:r>
          </a:p>
          <a:p>
            <a:r>
              <a:rPr lang="en-GB" sz="1200" dirty="0"/>
              <a:t>2-3yrs: 500 words </a:t>
            </a:r>
          </a:p>
        </p:txBody>
      </p:sp>
      <p:sp>
        <p:nvSpPr>
          <p:cNvPr id="6" name="TextBox 5">
            <a:extLst>
              <a:ext uri="{FF2B5EF4-FFF2-40B4-BE49-F238E27FC236}">
                <a16:creationId xmlns:a16="http://schemas.microsoft.com/office/drawing/2014/main" id="{BA46C7C0-FA74-7B21-D5B0-C4F01B26F1B4}"/>
              </a:ext>
            </a:extLst>
          </p:cNvPr>
          <p:cNvSpPr txBox="1"/>
          <p:nvPr/>
        </p:nvSpPr>
        <p:spPr>
          <a:xfrm>
            <a:off x="100577" y="2583375"/>
            <a:ext cx="3227845" cy="1077218"/>
          </a:xfrm>
          <a:prstGeom prst="rect">
            <a:avLst/>
          </a:prstGeom>
          <a:solidFill>
            <a:schemeClr val="accent6">
              <a:lumMod val="60000"/>
              <a:lumOff val="40000"/>
            </a:schemeClr>
          </a:solidFill>
        </p:spPr>
        <p:txBody>
          <a:bodyPr wrap="square">
            <a:spAutoFit/>
          </a:bodyPr>
          <a:lstStyle/>
          <a:p>
            <a:r>
              <a:rPr lang="en-GB" sz="1400" b="1" dirty="0">
                <a:solidFill>
                  <a:schemeClr val="bg1"/>
                </a:solidFill>
              </a:rPr>
              <a:t>Using simple Verbs (doing words) </a:t>
            </a:r>
            <a:r>
              <a:rPr lang="en-GB" sz="1400" dirty="0">
                <a:solidFill>
                  <a:schemeClr val="bg1"/>
                </a:solidFill>
              </a:rPr>
              <a:t>Age 12-22m+</a:t>
            </a:r>
          </a:p>
          <a:p>
            <a:r>
              <a:rPr lang="en-GB" sz="1200" dirty="0"/>
              <a:t>Eat, run, walk, jump, swim. </a:t>
            </a:r>
          </a:p>
          <a:p>
            <a:r>
              <a:rPr lang="en-GB" sz="1200" dirty="0"/>
              <a:t>Initially use associated verbs – sleep with bed. Then use non specific verbs like going/doing.</a:t>
            </a:r>
          </a:p>
        </p:txBody>
      </p:sp>
      <p:sp>
        <p:nvSpPr>
          <p:cNvPr id="7" name="TextBox 6">
            <a:extLst>
              <a:ext uri="{FF2B5EF4-FFF2-40B4-BE49-F238E27FC236}">
                <a16:creationId xmlns:a16="http://schemas.microsoft.com/office/drawing/2014/main" id="{E2C7E67C-8926-B842-D100-C6E13F814380}"/>
              </a:ext>
            </a:extLst>
          </p:cNvPr>
          <p:cNvSpPr txBox="1"/>
          <p:nvPr/>
        </p:nvSpPr>
        <p:spPr>
          <a:xfrm>
            <a:off x="100577" y="3732415"/>
            <a:ext cx="3227841" cy="2031325"/>
          </a:xfrm>
          <a:prstGeom prst="rect">
            <a:avLst/>
          </a:prstGeom>
          <a:solidFill>
            <a:schemeClr val="accent2">
              <a:lumMod val="60000"/>
              <a:lumOff val="40000"/>
            </a:schemeClr>
          </a:solidFill>
        </p:spPr>
        <p:txBody>
          <a:bodyPr wrap="square" rtlCol="0">
            <a:spAutoFit/>
          </a:bodyPr>
          <a:lstStyle/>
          <a:p>
            <a:r>
              <a:rPr lang="en-GB" sz="1400" b="1" dirty="0">
                <a:solidFill>
                  <a:schemeClr val="bg1"/>
                </a:solidFill>
              </a:rPr>
              <a:t>Connecting 2 words and single word to express idea.</a:t>
            </a:r>
          </a:p>
          <a:p>
            <a:r>
              <a:rPr lang="en-GB" sz="1400" dirty="0">
                <a:solidFill>
                  <a:schemeClr val="bg1"/>
                </a:solidFill>
              </a:rPr>
              <a:t>Age 12-22m</a:t>
            </a:r>
          </a:p>
          <a:p>
            <a:r>
              <a:rPr lang="en-GB" sz="1200" dirty="0"/>
              <a:t>When a child has developed 50+ single words, they start putting them together to build simple phrases. </a:t>
            </a:r>
          </a:p>
          <a:p>
            <a:pPr marL="285750" indent="-285750">
              <a:buFontTx/>
              <a:buChar char="-"/>
            </a:pPr>
            <a:r>
              <a:rPr lang="en-GB" sz="1200" dirty="0"/>
              <a:t>Core words (More, gone, finish, go, turn, help)</a:t>
            </a:r>
          </a:p>
          <a:p>
            <a:pPr marL="285750" indent="-285750">
              <a:buFontTx/>
              <a:buChar char="-"/>
            </a:pPr>
            <a:r>
              <a:rPr lang="en-GB" sz="1200" dirty="0"/>
              <a:t>Noun + Noun “Daddy Car”</a:t>
            </a:r>
          </a:p>
          <a:p>
            <a:pPr marL="285750" indent="-285750">
              <a:buFontTx/>
              <a:buChar char="-"/>
            </a:pPr>
            <a:r>
              <a:rPr lang="en-GB" sz="1200" dirty="0"/>
              <a:t>Noun + Verb “Mummy eat”</a:t>
            </a:r>
          </a:p>
        </p:txBody>
      </p:sp>
      <p:sp>
        <p:nvSpPr>
          <p:cNvPr id="8" name="TextBox 7">
            <a:extLst>
              <a:ext uri="{FF2B5EF4-FFF2-40B4-BE49-F238E27FC236}">
                <a16:creationId xmlns:a16="http://schemas.microsoft.com/office/drawing/2014/main" id="{5626752D-A6ED-AE8B-90D6-419E66BD6C84}"/>
              </a:ext>
            </a:extLst>
          </p:cNvPr>
          <p:cNvSpPr txBox="1"/>
          <p:nvPr/>
        </p:nvSpPr>
        <p:spPr>
          <a:xfrm>
            <a:off x="100577" y="6677602"/>
            <a:ext cx="3328422" cy="1631216"/>
          </a:xfrm>
          <a:prstGeom prst="rect">
            <a:avLst/>
          </a:prstGeom>
          <a:solidFill>
            <a:schemeClr val="accent4">
              <a:lumMod val="60000"/>
              <a:lumOff val="40000"/>
            </a:schemeClr>
          </a:solidFill>
        </p:spPr>
        <p:txBody>
          <a:bodyPr wrap="square" rtlCol="0">
            <a:spAutoFit/>
          </a:bodyPr>
          <a:lstStyle/>
          <a:p>
            <a:r>
              <a:rPr lang="en-GB" sz="1400" b="1" dirty="0"/>
              <a:t>3 WORDS  Age 22-26months  </a:t>
            </a:r>
          </a:p>
          <a:p>
            <a:r>
              <a:rPr lang="en-GB" sz="1200" dirty="0"/>
              <a:t>Child develops 3 word sentences usually in the structure of SVO. </a:t>
            </a:r>
          </a:p>
          <a:p>
            <a:r>
              <a:rPr lang="en-GB" sz="1200" dirty="0"/>
              <a:t>SUBJECT (person)+ VERB (doing word) + OBJECT (noun, thing) </a:t>
            </a:r>
          </a:p>
          <a:p>
            <a:r>
              <a:rPr lang="en-GB" sz="1200" dirty="0"/>
              <a:t>E.G “Mummy eating apple”</a:t>
            </a:r>
          </a:p>
          <a:p>
            <a:r>
              <a:rPr lang="en-GB" sz="1200" dirty="0"/>
              <a:t>“Daddy driving car”</a:t>
            </a:r>
          </a:p>
          <a:p>
            <a:r>
              <a:rPr lang="en-GB" sz="1200" dirty="0"/>
              <a:t>“Dog eating food”</a:t>
            </a:r>
          </a:p>
        </p:txBody>
      </p:sp>
      <p:sp>
        <p:nvSpPr>
          <p:cNvPr id="9" name="TextBox 8">
            <a:extLst>
              <a:ext uri="{FF2B5EF4-FFF2-40B4-BE49-F238E27FC236}">
                <a16:creationId xmlns:a16="http://schemas.microsoft.com/office/drawing/2014/main" id="{FE691B2D-2E2C-FD65-D047-C207CCAED4F5}"/>
              </a:ext>
            </a:extLst>
          </p:cNvPr>
          <p:cNvSpPr txBox="1"/>
          <p:nvPr/>
        </p:nvSpPr>
        <p:spPr>
          <a:xfrm>
            <a:off x="100579" y="8447566"/>
            <a:ext cx="3328422" cy="1354217"/>
          </a:xfrm>
          <a:prstGeom prst="rect">
            <a:avLst/>
          </a:prstGeom>
          <a:solidFill>
            <a:srgbClr val="FB7DE3"/>
          </a:solidFill>
        </p:spPr>
        <p:txBody>
          <a:bodyPr wrap="square" rtlCol="0">
            <a:spAutoFit/>
          </a:bodyPr>
          <a:lstStyle/>
          <a:p>
            <a:r>
              <a:rPr lang="en-GB" sz="1400" b="1" dirty="0"/>
              <a:t>SENTENCES of 4-5 WORDS Age 2-3yrs</a:t>
            </a:r>
          </a:p>
          <a:p>
            <a:r>
              <a:rPr lang="en-GB" sz="1400" b="1" dirty="0"/>
              <a:t>SENTENCES 4-6 words Age 3-4yrs </a:t>
            </a:r>
          </a:p>
          <a:p>
            <a:r>
              <a:rPr lang="en-GB" sz="1200" dirty="0"/>
              <a:t>“I want to play with cars”</a:t>
            </a:r>
          </a:p>
          <a:p>
            <a:r>
              <a:rPr lang="en-GB" sz="1200" dirty="0"/>
              <a:t>Uses future and past tense</a:t>
            </a:r>
            <a:endParaRPr lang="en-GB" sz="1600" dirty="0"/>
          </a:p>
          <a:p>
            <a:r>
              <a:rPr lang="en-GB" sz="1400" b="1" dirty="0"/>
              <a:t>FORMES SENTENCES Age 4-5yrs</a:t>
            </a:r>
          </a:p>
          <a:p>
            <a:r>
              <a:rPr lang="en-GB" sz="1400" dirty="0"/>
              <a:t>“</a:t>
            </a:r>
            <a:r>
              <a:rPr lang="en-GB" sz="1200" dirty="0"/>
              <a:t>I played with Ben at lunch time”</a:t>
            </a:r>
            <a:endParaRPr lang="en-GB" sz="1400" dirty="0"/>
          </a:p>
        </p:txBody>
      </p:sp>
      <p:sp>
        <p:nvSpPr>
          <p:cNvPr id="10" name="TextBox 9">
            <a:extLst>
              <a:ext uri="{FF2B5EF4-FFF2-40B4-BE49-F238E27FC236}">
                <a16:creationId xmlns:a16="http://schemas.microsoft.com/office/drawing/2014/main" id="{3D03BAE0-E669-3DEC-54C3-5914A7A0C46C}"/>
              </a:ext>
            </a:extLst>
          </p:cNvPr>
          <p:cNvSpPr txBox="1"/>
          <p:nvPr/>
        </p:nvSpPr>
        <p:spPr>
          <a:xfrm>
            <a:off x="100577" y="5821480"/>
            <a:ext cx="3328422" cy="677108"/>
          </a:xfrm>
          <a:prstGeom prst="rect">
            <a:avLst/>
          </a:prstGeom>
          <a:solidFill>
            <a:schemeClr val="accent6">
              <a:lumMod val="60000"/>
              <a:lumOff val="40000"/>
            </a:schemeClr>
          </a:solidFill>
        </p:spPr>
        <p:txBody>
          <a:bodyPr wrap="square">
            <a:spAutoFit/>
          </a:bodyPr>
          <a:lstStyle/>
          <a:p>
            <a:r>
              <a:rPr lang="en-GB" sz="1400" b="1" dirty="0">
                <a:solidFill>
                  <a:schemeClr val="bg1"/>
                </a:solidFill>
              </a:rPr>
              <a:t>Adjectives (describing word) Age 2-3yrs </a:t>
            </a:r>
          </a:p>
          <a:p>
            <a:r>
              <a:rPr lang="en-GB" sz="1200" dirty="0"/>
              <a:t>Size, colour, space and function of objects. Big, little, blue, green…</a:t>
            </a:r>
          </a:p>
        </p:txBody>
      </p:sp>
      <p:sp>
        <p:nvSpPr>
          <p:cNvPr id="11" name="TextBox 10">
            <a:extLst>
              <a:ext uri="{FF2B5EF4-FFF2-40B4-BE49-F238E27FC236}">
                <a16:creationId xmlns:a16="http://schemas.microsoft.com/office/drawing/2014/main" id="{480C33F2-6884-8603-3760-6C2316A9CC4D}"/>
              </a:ext>
            </a:extLst>
          </p:cNvPr>
          <p:cNvSpPr txBox="1"/>
          <p:nvPr/>
        </p:nvSpPr>
        <p:spPr>
          <a:xfrm>
            <a:off x="219258" y="1126872"/>
            <a:ext cx="2802356" cy="461665"/>
          </a:xfrm>
          <a:prstGeom prst="rect">
            <a:avLst/>
          </a:prstGeom>
          <a:noFill/>
        </p:spPr>
        <p:txBody>
          <a:bodyPr wrap="square" rtlCol="0">
            <a:spAutoFit/>
          </a:bodyPr>
          <a:lstStyle/>
          <a:p>
            <a:r>
              <a:rPr lang="en-GB" sz="2400" b="1" dirty="0">
                <a:solidFill>
                  <a:schemeClr val="bg1"/>
                </a:solidFill>
                <a:latin typeface="Rockwell Condensed" panose="02060603050405020104" pitchFamily="18" charset="0"/>
              </a:rPr>
              <a:t>DEVELOPEMENT</a:t>
            </a:r>
          </a:p>
        </p:txBody>
      </p:sp>
      <p:sp>
        <p:nvSpPr>
          <p:cNvPr id="13" name="TextBox 12">
            <a:extLst>
              <a:ext uri="{FF2B5EF4-FFF2-40B4-BE49-F238E27FC236}">
                <a16:creationId xmlns:a16="http://schemas.microsoft.com/office/drawing/2014/main" id="{8333C127-C325-306F-4E5E-5EBF5EDD6372}"/>
              </a:ext>
            </a:extLst>
          </p:cNvPr>
          <p:cNvSpPr txBox="1"/>
          <p:nvPr/>
        </p:nvSpPr>
        <p:spPr>
          <a:xfrm>
            <a:off x="2514603" y="1134763"/>
            <a:ext cx="4042611" cy="400110"/>
          </a:xfrm>
          <a:prstGeom prst="rect">
            <a:avLst/>
          </a:prstGeom>
          <a:noFill/>
        </p:spPr>
        <p:txBody>
          <a:bodyPr wrap="square">
            <a:spAutoFit/>
          </a:bodyPr>
          <a:lstStyle/>
          <a:p>
            <a:pPr algn="ctr"/>
            <a:r>
              <a:rPr lang="en-GB" sz="2000" b="1" dirty="0">
                <a:solidFill>
                  <a:schemeClr val="bg1"/>
                </a:solidFill>
                <a:latin typeface="Rockwell Condensed" panose="02060603050405020104" pitchFamily="18" charset="0"/>
              </a:rPr>
              <a:t>Activities to help with development </a:t>
            </a:r>
          </a:p>
        </p:txBody>
      </p:sp>
      <p:sp>
        <p:nvSpPr>
          <p:cNvPr id="14" name="TextBox 13">
            <a:extLst>
              <a:ext uri="{FF2B5EF4-FFF2-40B4-BE49-F238E27FC236}">
                <a16:creationId xmlns:a16="http://schemas.microsoft.com/office/drawing/2014/main" id="{40DB8EF9-171A-9811-5817-6A7C27DF2439}"/>
              </a:ext>
            </a:extLst>
          </p:cNvPr>
          <p:cNvSpPr txBox="1"/>
          <p:nvPr/>
        </p:nvSpPr>
        <p:spPr>
          <a:xfrm>
            <a:off x="2271331" y="1482523"/>
            <a:ext cx="4486090" cy="1015663"/>
          </a:xfrm>
          <a:prstGeom prst="rect">
            <a:avLst/>
          </a:prstGeom>
          <a:noFill/>
          <a:ln w="57150">
            <a:solidFill>
              <a:srgbClr val="92D050"/>
            </a:solidFill>
          </a:ln>
        </p:spPr>
        <p:txBody>
          <a:bodyPr wrap="square" rtlCol="0">
            <a:spAutoFit/>
          </a:bodyPr>
          <a:lstStyle/>
          <a:p>
            <a:pPr marL="171450" indent="-171450">
              <a:buFont typeface="Arial" panose="020B0604020202020204" pitchFamily="34" charset="0"/>
              <a:buChar char="•"/>
            </a:pPr>
            <a:r>
              <a:rPr lang="en-GB" sz="1200" dirty="0"/>
              <a:t>Start with words of their interest, talk about what the child is doing, model word in different activities, help improve their understanding of the word by describing it, thinking about its location and what we use it for. </a:t>
            </a:r>
          </a:p>
          <a:p>
            <a:pPr marL="171450" indent="-171450">
              <a:buFont typeface="Arial" panose="020B0604020202020204" pitchFamily="34" charset="0"/>
              <a:buChar char="•"/>
            </a:pPr>
            <a:r>
              <a:rPr lang="en-GB" sz="1200" dirty="0"/>
              <a:t>Hold up object and ask them what it is – model correct answer. </a:t>
            </a:r>
          </a:p>
        </p:txBody>
      </p:sp>
      <p:sp>
        <p:nvSpPr>
          <p:cNvPr id="15" name="TextBox 14">
            <a:extLst>
              <a:ext uri="{FF2B5EF4-FFF2-40B4-BE49-F238E27FC236}">
                <a16:creationId xmlns:a16="http://schemas.microsoft.com/office/drawing/2014/main" id="{E76288BF-FC01-96D9-0CB0-E8D1ABDAD0BF}"/>
              </a:ext>
            </a:extLst>
          </p:cNvPr>
          <p:cNvSpPr txBox="1"/>
          <p:nvPr/>
        </p:nvSpPr>
        <p:spPr>
          <a:xfrm>
            <a:off x="3428999" y="2650582"/>
            <a:ext cx="3328421" cy="830997"/>
          </a:xfrm>
          <a:prstGeom prst="rect">
            <a:avLst/>
          </a:prstGeom>
          <a:noFill/>
          <a:ln w="57150">
            <a:solidFill>
              <a:srgbClr val="92D050"/>
            </a:solidFill>
          </a:ln>
        </p:spPr>
        <p:txBody>
          <a:bodyPr wrap="square" rtlCol="0">
            <a:spAutoFit/>
          </a:bodyPr>
          <a:lstStyle/>
          <a:p>
            <a:pPr marL="171450" indent="-171450">
              <a:buFont typeface="Arial" panose="020B0604020202020204" pitchFamily="34" charset="0"/>
              <a:buChar char="•"/>
            </a:pPr>
            <a:r>
              <a:rPr lang="en-GB" sz="1200" dirty="0"/>
              <a:t>Simon Says – they have to instruct you to do some actions, like jump, sit, walk. </a:t>
            </a:r>
          </a:p>
          <a:p>
            <a:pPr marL="171450" indent="-171450">
              <a:buFont typeface="Arial" panose="020B0604020202020204" pitchFamily="34" charset="0"/>
              <a:buChar char="•"/>
            </a:pPr>
            <a:r>
              <a:rPr lang="en-GB" sz="1200" dirty="0"/>
              <a:t>Comment of pictures within books “She is running, what are they doing?”</a:t>
            </a:r>
          </a:p>
        </p:txBody>
      </p:sp>
      <p:sp>
        <p:nvSpPr>
          <p:cNvPr id="16" name="TextBox 15">
            <a:extLst>
              <a:ext uri="{FF2B5EF4-FFF2-40B4-BE49-F238E27FC236}">
                <a16:creationId xmlns:a16="http://schemas.microsoft.com/office/drawing/2014/main" id="{4C994E13-EECE-03D2-5C17-159F8E5428D6}"/>
              </a:ext>
            </a:extLst>
          </p:cNvPr>
          <p:cNvSpPr txBox="1"/>
          <p:nvPr/>
        </p:nvSpPr>
        <p:spPr>
          <a:xfrm>
            <a:off x="3529579" y="3720656"/>
            <a:ext cx="3227841" cy="1938992"/>
          </a:xfrm>
          <a:prstGeom prst="rect">
            <a:avLst/>
          </a:prstGeom>
          <a:noFill/>
          <a:ln w="57150">
            <a:solidFill>
              <a:srgbClr val="FB7DE3"/>
            </a:solidFill>
          </a:ln>
        </p:spPr>
        <p:txBody>
          <a:bodyPr wrap="square" rtlCol="0">
            <a:spAutoFit/>
          </a:bodyPr>
          <a:lstStyle/>
          <a:p>
            <a:r>
              <a:rPr lang="en-GB" sz="1200" b="1" dirty="0"/>
              <a:t>Develop core words </a:t>
            </a:r>
            <a:r>
              <a:rPr lang="en-GB" sz="1200" dirty="0"/>
              <a:t>– have bubbles out or car ramp and model core words, like finish, go, more. You could then ask them to say it. </a:t>
            </a:r>
          </a:p>
          <a:p>
            <a:r>
              <a:rPr lang="en-GB" sz="1200" b="1" dirty="0"/>
              <a:t>Develop 2 word phrase </a:t>
            </a:r>
          </a:p>
          <a:p>
            <a:pPr marL="171450" indent="-171450">
              <a:buFont typeface="Arial" panose="020B0604020202020204" pitchFamily="34" charset="0"/>
              <a:buChar char="•"/>
            </a:pPr>
            <a:r>
              <a:rPr lang="en-GB" sz="1200" dirty="0"/>
              <a:t>Have animals  and model the game first. You tell them to make the pig jump, or sleep. Then say your turn and they have to instruct you to do those things with the animals. </a:t>
            </a:r>
          </a:p>
          <a:p>
            <a:pPr marL="171450" indent="-171450">
              <a:buFont typeface="Arial" panose="020B0604020202020204" pitchFamily="34" charset="0"/>
              <a:buChar char="•"/>
            </a:pPr>
            <a:r>
              <a:rPr lang="en-GB" sz="1200" dirty="0"/>
              <a:t>Comment on picture books – Mum eating. What is Dad doing?</a:t>
            </a:r>
          </a:p>
        </p:txBody>
      </p:sp>
      <p:sp>
        <p:nvSpPr>
          <p:cNvPr id="17" name="TextBox 16">
            <a:extLst>
              <a:ext uri="{FF2B5EF4-FFF2-40B4-BE49-F238E27FC236}">
                <a16:creationId xmlns:a16="http://schemas.microsoft.com/office/drawing/2014/main" id="{9DABC429-7D88-E548-53BC-93AD7C46BB5F}"/>
              </a:ext>
            </a:extLst>
          </p:cNvPr>
          <p:cNvSpPr txBox="1"/>
          <p:nvPr/>
        </p:nvSpPr>
        <p:spPr>
          <a:xfrm>
            <a:off x="3529579" y="5836868"/>
            <a:ext cx="3227841" cy="1200329"/>
          </a:xfrm>
          <a:prstGeom prst="rect">
            <a:avLst/>
          </a:prstGeom>
          <a:noFill/>
          <a:ln w="57150">
            <a:solidFill>
              <a:srgbClr val="92D050"/>
            </a:solidFill>
          </a:ln>
        </p:spPr>
        <p:txBody>
          <a:bodyPr wrap="square" rtlCol="0">
            <a:spAutoFit/>
          </a:bodyPr>
          <a:lstStyle/>
          <a:p>
            <a:pPr marL="171450" indent="-171450">
              <a:buFont typeface="Arial" panose="020B0604020202020204" pitchFamily="34" charset="0"/>
              <a:buChar char="•"/>
            </a:pPr>
            <a:r>
              <a:rPr lang="en-GB" sz="1200" dirty="0"/>
              <a:t>Get some animal pictures, or fruit pictures. Ask the child to describe the animal or fruit and you have to guess what it is. Take it in turns with you describing some objects so that it develops their understanding of adjectives. </a:t>
            </a:r>
          </a:p>
        </p:txBody>
      </p:sp>
      <p:sp>
        <p:nvSpPr>
          <p:cNvPr id="18" name="TextBox 17">
            <a:extLst>
              <a:ext uri="{FF2B5EF4-FFF2-40B4-BE49-F238E27FC236}">
                <a16:creationId xmlns:a16="http://schemas.microsoft.com/office/drawing/2014/main" id="{EF276E61-2CD1-725B-9191-7822E3B48D23}"/>
              </a:ext>
            </a:extLst>
          </p:cNvPr>
          <p:cNvSpPr txBox="1"/>
          <p:nvPr/>
        </p:nvSpPr>
        <p:spPr>
          <a:xfrm>
            <a:off x="3529579" y="7214417"/>
            <a:ext cx="3227841" cy="1569660"/>
          </a:xfrm>
          <a:prstGeom prst="rect">
            <a:avLst/>
          </a:prstGeom>
          <a:noFill/>
          <a:ln w="57150">
            <a:solidFill>
              <a:schemeClr val="accent4">
                <a:lumMod val="60000"/>
                <a:lumOff val="40000"/>
              </a:schemeClr>
            </a:solidFill>
          </a:ln>
        </p:spPr>
        <p:txBody>
          <a:bodyPr wrap="square" rtlCol="0">
            <a:spAutoFit/>
          </a:bodyPr>
          <a:lstStyle/>
          <a:p>
            <a:r>
              <a:rPr lang="en-GB" sz="1200" dirty="0"/>
              <a:t>During a story book, have the child describe what one of the characters is doing. “Sam kicking ball etc”. </a:t>
            </a:r>
          </a:p>
          <a:p>
            <a:r>
              <a:rPr lang="en-GB" sz="1200" dirty="0"/>
              <a:t>Use verb cards where the child can describe the picture. Use prompts to get the child to use an SVO sentence. </a:t>
            </a:r>
            <a:r>
              <a:rPr lang="en-GB" sz="1200" dirty="0" err="1"/>
              <a:t>E.g</a:t>
            </a:r>
            <a:r>
              <a:rPr lang="en-GB" sz="1200" dirty="0"/>
              <a:t> who is kicking the ball? What are they kicking”. Model the sentence structure so they can copy it. </a:t>
            </a:r>
          </a:p>
        </p:txBody>
      </p:sp>
      <p:sp>
        <p:nvSpPr>
          <p:cNvPr id="19" name="TextBox 18">
            <a:extLst>
              <a:ext uri="{FF2B5EF4-FFF2-40B4-BE49-F238E27FC236}">
                <a16:creationId xmlns:a16="http://schemas.microsoft.com/office/drawing/2014/main" id="{6552D5B1-B58E-6D4C-DB22-715E426507EF}"/>
              </a:ext>
            </a:extLst>
          </p:cNvPr>
          <p:cNvSpPr txBox="1"/>
          <p:nvPr/>
        </p:nvSpPr>
        <p:spPr>
          <a:xfrm>
            <a:off x="3529578" y="8914169"/>
            <a:ext cx="3227841" cy="830997"/>
          </a:xfrm>
          <a:prstGeom prst="rect">
            <a:avLst/>
          </a:prstGeom>
          <a:noFill/>
          <a:ln w="57150">
            <a:solidFill>
              <a:srgbClr val="FB7DE3"/>
            </a:solidFill>
          </a:ln>
        </p:spPr>
        <p:txBody>
          <a:bodyPr wrap="square" rtlCol="0">
            <a:spAutoFit/>
          </a:bodyPr>
          <a:lstStyle/>
          <a:p>
            <a:r>
              <a:rPr lang="en-GB" sz="1200" dirty="0"/>
              <a:t>Use narrative /sequence cards where the child can describe what is going on in the pictures. Use prompts or model the correct sentence form for them if they are finding it difficult. </a:t>
            </a:r>
          </a:p>
        </p:txBody>
      </p:sp>
    </p:spTree>
    <p:extLst>
      <p:ext uri="{BB962C8B-B14F-4D97-AF65-F5344CB8AC3E}">
        <p14:creationId xmlns:p14="http://schemas.microsoft.com/office/powerpoint/2010/main" val="215637768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1066</TotalTime>
  <Words>572</Words>
  <Application>Microsoft Office PowerPoint</Application>
  <PresentationFormat>A4 Paper (210x297 mm)</PresentationFormat>
  <Paragraphs>42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Gill Sans Ultra Bold Condensed</vt:lpstr>
      <vt:lpstr>Rockwell Condensed</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Victoria Gough</dc:creator>
  <cp:lastModifiedBy>HOMER, Hayley (THE ROYAL WOLVERHAMPTON NHS TRUST)</cp:lastModifiedBy>
  <cp:revision>6</cp:revision>
  <dcterms:created xsi:type="dcterms:W3CDTF">2023-03-22T18:13:05Z</dcterms:created>
  <dcterms:modified xsi:type="dcterms:W3CDTF">2023-05-16T10:54:29Z</dcterms:modified>
</cp:coreProperties>
</file>